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EF7"/>
    <a:srgbClr val="666666"/>
    <a:srgbClr val="121315"/>
    <a:srgbClr val="65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9" d="100"/>
          <a:sy n="59" d="100"/>
        </p:scale>
        <p:origin x="4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21" y="-39204"/>
            <a:ext cx="12192000" cy="6897204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9154" y="1527748"/>
            <a:ext cx="48082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Leaves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9601" y="3551130"/>
            <a:ext cx="78771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Approvals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9841" y="2407867"/>
            <a:ext cx="10901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The need to access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9136" b="9136"/>
          <a:stretch/>
        </p:blipFill>
        <p:spPr>
          <a:xfrm>
            <a:off x="384324" y="2888938"/>
            <a:ext cx="5797295" cy="3255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6" y="2882139"/>
            <a:ext cx="5799223" cy="32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4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25 -3.33333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95833E-6 -2.22222E-6 L -0.32903 -2.22222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3.75E-6 -7.40741E-7 L -3.75E-6 -0.25 " pathEditMode="relative" rAng="0" ptsTypes="AA">
                                      <p:cBhvr>
                                        <p:cTn id="28" dur="1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5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47409 -4.81481E-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9" grpId="0"/>
      <p:bldP spid="9" grpId="1"/>
      <p:bldP spid="9" grpId="2"/>
      <p:bldP spid="11" grpId="1"/>
      <p:bldP spid="1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540" b="75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312" y="-8394031"/>
            <a:ext cx="4584032" cy="8129337"/>
            <a:chOff x="360948" y="-3777916"/>
            <a:chExt cx="4584032" cy="812933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Rectangle: Rounded Corners 5"/>
            <p:cNvSpPr/>
            <p:nvPr/>
          </p:nvSpPr>
          <p:spPr>
            <a:xfrm>
              <a:off x="360948" y="-3392905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1143001" y="-3777916"/>
              <a:ext cx="89033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2129591" y="-3392905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875549" y="-3777916"/>
              <a:ext cx="127534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247149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489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540" b="75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312" y="-697832"/>
            <a:ext cx="4584032" cy="7555832"/>
            <a:chOff x="360948" y="-3204411"/>
            <a:chExt cx="4584032" cy="755583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Rectangle: Rounded Corners 5"/>
            <p:cNvSpPr/>
            <p:nvPr/>
          </p:nvSpPr>
          <p:spPr>
            <a:xfrm>
              <a:off x="360948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1143001" y="-3204411"/>
              <a:ext cx="89033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2129591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875549" y="-3204411"/>
              <a:ext cx="127534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247149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65297" y="30828"/>
            <a:ext cx="6014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The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5297" y="1247884"/>
            <a:ext cx="6014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allotted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65296" y="2513764"/>
            <a:ext cx="6014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in </a:t>
            </a:r>
            <a:r>
              <a:rPr lang="en-US" sz="9600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manual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65296" y="3853619"/>
            <a:ext cx="6912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monitoring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5296" y="5168365"/>
            <a:ext cx="7429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&amp; tracking?</a:t>
            </a:r>
          </a:p>
        </p:txBody>
      </p:sp>
    </p:spTree>
    <p:extLst>
      <p:ext uri="{BB962C8B-B14F-4D97-AF65-F5344CB8AC3E}">
        <p14:creationId xmlns:p14="http://schemas.microsoft.com/office/powerpoint/2010/main" val="2034150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IT__Connections_Plexu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079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803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312" y="6904130"/>
            <a:ext cx="4584032" cy="7555832"/>
            <a:chOff x="360948" y="-3204411"/>
            <a:chExt cx="4584032" cy="7555832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Rectangle: Rounded Corners 5"/>
            <p:cNvSpPr/>
            <p:nvPr/>
          </p:nvSpPr>
          <p:spPr>
            <a:xfrm>
              <a:off x="360948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1143001" y="-3204411"/>
              <a:ext cx="89033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2129591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875549" y="-3204411"/>
              <a:ext cx="1275346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247149" y="-3204411"/>
              <a:ext cx="697831" cy="75558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Imagine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easier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and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faster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02086" y="2192342"/>
            <a:ext cx="6014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Tw Cen MT Condensed Extra Bold" panose="020B0803020202020204" pitchFamily="34" charset="0"/>
              </a:rPr>
              <a:t>way</a:t>
            </a:r>
          </a:p>
        </p:txBody>
      </p:sp>
      <p:grpSp>
        <p:nvGrpSpPr>
          <p:cNvPr id="26" name="Group 25"/>
          <p:cNvGrpSpPr/>
          <p:nvPr/>
        </p:nvGrpSpPr>
        <p:grpSpPr>
          <a:xfrm flipH="1">
            <a:off x="3843569" y="6858000"/>
            <a:ext cx="4504861" cy="6858000"/>
            <a:chOff x="3843569" y="6903656"/>
            <a:chExt cx="4504861" cy="6858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36" b="98352" l="10469" r="90076">
                          <a14:foregroundMark x1="13850" y1="90043" x2="13850" y2="90043"/>
                          <a14:foregroundMark x1="12541" y1="81519" x2="12541" y2="81519"/>
                          <a14:foregroundMark x1="12541" y1="86103" x2="12541" y2="86103"/>
                          <a14:foregroundMark x1="12541" y1="78009" x2="12541" y2="78009"/>
                          <a14:foregroundMark x1="11887" y1="74570" x2="11887" y2="74570"/>
                          <a14:foregroundMark x1="12977" y1="76289" x2="12977" y2="76289"/>
                          <a14:foregroundMark x1="13740" y1="83811" x2="13740" y2="83811"/>
                          <a14:foregroundMark x1="13195" y1="72564" x2="13195" y2="72564"/>
                          <a14:foregroundMark x1="13522" y1="70129" x2="13522" y2="70129"/>
                          <a14:foregroundMark x1="13304" y1="68266" x2="13304" y2="68266"/>
                          <a14:foregroundMark x1="13522" y1="66189" x2="13522" y2="66189"/>
                          <a14:foregroundMark x1="13195" y1="63897" x2="13195" y2="63897"/>
                          <a14:foregroundMark x1="13522" y1="62464" x2="13522" y2="62464"/>
                          <a14:foregroundMark x1="13522" y1="60888" x2="13522" y2="60888"/>
                          <a14:foregroundMark x1="13522" y1="59026" x2="13522" y2="59026"/>
                          <a14:foregroundMark x1="13195" y1="57307" x2="13195" y2="57307"/>
                          <a14:foregroundMark x1="13195" y1="55444" x2="13195" y2="55444"/>
                          <a14:foregroundMark x1="13740" y1="53797" x2="13740" y2="53797"/>
                          <a14:foregroundMark x1="13304" y1="51719" x2="13304" y2="51719"/>
                          <a14:foregroundMark x1="13304" y1="47278" x2="13304" y2="47278"/>
                          <a14:foregroundMark x1="13740" y1="25501" x2="13740" y2="25501"/>
                          <a14:foregroundMark x1="43402" y1="3582" x2="43402" y2="3582"/>
                          <a14:foregroundMark x1="84079" y1="23639" x2="84079" y2="23639"/>
                          <a14:foregroundMark x1="83969" y1="38395" x2="83969" y2="383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3569" y="6903656"/>
              <a:ext cx="4504861" cy="68580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4620591" y="7939658"/>
              <a:ext cx="2816352" cy="4614292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385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50" advClick="0" advTm="0">
        <p159:morph option="byChar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xit" presetSubtype="0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xit" presetSubtype="0" accel="10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xit" presetSubtype="0" accel="10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8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IT__Connections_Plexu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0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rapezoid 43"/>
          <p:cNvSpPr/>
          <p:nvPr/>
        </p:nvSpPr>
        <p:spPr>
          <a:xfrm rot="11531902">
            <a:off x="3345973" y="2403864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apezoid 44"/>
          <p:cNvSpPr/>
          <p:nvPr/>
        </p:nvSpPr>
        <p:spPr>
          <a:xfrm rot="11531902">
            <a:off x="3338136" y="1165881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/>
          <p:cNvSpPr/>
          <p:nvPr/>
        </p:nvSpPr>
        <p:spPr>
          <a:xfrm rot="11531902">
            <a:off x="3348245" y="4767206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/>
          <p:cNvSpPr/>
          <p:nvPr/>
        </p:nvSpPr>
        <p:spPr>
          <a:xfrm rot="11531902">
            <a:off x="3340408" y="3556519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erlay"/>
          <p:cNvSpPr/>
          <p:nvPr/>
        </p:nvSpPr>
        <p:spPr>
          <a:xfrm>
            <a:off x="2654" y="744121"/>
            <a:ext cx="12192000" cy="699223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 app"/>
          <p:cNvSpPr/>
          <p:nvPr/>
        </p:nvSpPr>
        <p:spPr>
          <a:xfrm>
            <a:off x="4015283" y="1531302"/>
            <a:ext cx="7937133" cy="1147848"/>
          </a:xfrm>
          <a:prstGeom prst="homePlate">
            <a:avLst>
              <a:gd name="adj" fmla="val 47622"/>
            </a:avLst>
          </a:prstGeom>
          <a:solidFill>
            <a:srgbClr val="F26EF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Go Schedule Android App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61513" y="5619213"/>
            <a:ext cx="1828800" cy="62878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phone"/>
          <p:cNvGrpSpPr/>
          <p:nvPr/>
        </p:nvGrpSpPr>
        <p:grpSpPr>
          <a:xfrm>
            <a:off x="3801163" y="-80174"/>
            <a:ext cx="4504861" cy="6858000"/>
            <a:chOff x="3843569" y="6903656"/>
            <a:chExt cx="4504861" cy="6858000"/>
          </a:xfrm>
        </p:grpSpPr>
        <p:pic>
          <p:nvPicPr>
            <p:cNvPr id="36" name="android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36" b="98352" l="10469" r="90076">
                          <a14:foregroundMark x1="13850" y1="90043" x2="13850" y2="90043"/>
                          <a14:foregroundMark x1="12541" y1="81519" x2="12541" y2="81519"/>
                          <a14:foregroundMark x1="12541" y1="86103" x2="12541" y2="86103"/>
                          <a14:foregroundMark x1="12541" y1="78009" x2="12541" y2="78009"/>
                          <a14:foregroundMark x1="11887" y1="74570" x2="11887" y2="74570"/>
                          <a14:foregroundMark x1="12977" y1="76289" x2="12977" y2="76289"/>
                          <a14:foregroundMark x1="13740" y1="83811" x2="13740" y2="83811"/>
                          <a14:foregroundMark x1="13195" y1="72564" x2="13195" y2="72564"/>
                          <a14:foregroundMark x1="13522" y1="70129" x2="13522" y2="70129"/>
                          <a14:foregroundMark x1="13304" y1="68266" x2="13304" y2="68266"/>
                          <a14:foregroundMark x1="13522" y1="66189" x2="13522" y2="66189"/>
                          <a14:foregroundMark x1="13195" y1="63897" x2="13195" y2="63897"/>
                          <a14:foregroundMark x1="13522" y1="62464" x2="13522" y2="62464"/>
                          <a14:foregroundMark x1="13522" y1="60888" x2="13522" y2="60888"/>
                          <a14:foregroundMark x1="13522" y1="59026" x2="13522" y2="59026"/>
                          <a14:foregroundMark x1="13195" y1="57307" x2="13195" y2="57307"/>
                          <a14:foregroundMark x1="13195" y1="55444" x2="13195" y2="55444"/>
                          <a14:foregroundMark x1="13740" y1="53797" x2="13740" y2="53797"/>
                          <a14:foregroundMark x1="13304" y1="51719" x2="13304" y2="51719"/>
                          <a14:foregroundMark x1="13304" y1="47278" x2="13304" y2="47278"/>
                          <a14:foregroundMark x1="13740" y1="25501" x2="13740" y2="25501"/>
                          <a14:foregroundMark x1="43402" y1="3582" x2="43402" y2="3582"/>
                          <a14:foregroundMark x1="84079" y1="23639" x2="84079" y2="23639"/>
                          <a14:foregroundMark x1="83969" y1="38395" x2="83969" y2="383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3569" y="6903656"/>
              <a:ext cx="4504861" cy="685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</p:pic>
        <p:sp>
          <p:nvSpPr>
            <p:cNvPr id="37" name="login"/>
            <p:cNvSpPr/>
            <p:nvPr/>
          </p:nvSpPr>
          <p:spPr bwMode="auto">
            <a:xfrm>
              <a:off x="4620591" y="7939658"/>
              <a:ext cx="2816352" cy="4614292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alendar view"/>
          <p:cNvSpPr/>
          <p:nvPr/>
        </p:nvSpPr>
        <p:spPr bwMode="auto">
          <a:xfrm>
            <a:off x="1075133" y="1028886"/>
            <a:ext cx="2816352" cy="461772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erlay for text"/>
          <p:cNvSpPr/>
          <p:nvPr/>
        </p:nvSpPr>
        <p:spPr>
          <a:xfrm>
            <a:off x="4040022" y="2884856"/>
            <a:ext cx="7413293" cy="17035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wiping han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7556" y="4430967"/>
            <a:ext cx="320467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7172" y="2992840"/>
            <a:ext cx="7356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A mobile app which innovates the process of logging and approving of leaves, bringing it straight to your smart phones.</a:t>
            </a:r>
          </a:p>
        </p:txBody>
      </p:sp>
      <p:sp>
        <p:nvSpPr>
          <p:cNvPr id="15" name="Parallelogram 14"/>
          <p:cNvSpPr/>
          <p:nvPr/>
        </p:nvSpPr>
        <p:spPr>
          <a:xfrm rot="744262" flipV="1">
            <a:off x="3453490" y="1072343"/>
            <a:ext cx="5141090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/>
          <p:cNvSpPr/>
          <p:nvPr/>
        </p:nvSpPr>
        <p:spPr>
          <a:xfrm rot="744262" flipV="1">
            <a:off x="3516296" y="2318275"/>
            <a:ext cx="4987676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/>
          <p:cNvSpPr/>
          <p:nvPr/>
        </p:nvSpPr>
        <p:spPr>
          <a:xfrm rot="744262" flipV="1">
            <a:off x="3508401" y="3495636"/>
            <a:ext cx="5095469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/>
          <p:cNvSpPr/>
          <p:nvPr/>
        </p:nvSpPr>
        <p:spPr>
          <a:xfrm rot="744262" flipV="1">
            <a:off x="3595846" y="4688354"/>
            <a:ext cx="4976338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/>
          <p:cNvSpPr/>
          <p:nvPr/>
        </p:nvSpPr>
        <p:spPr>
          <a:xfrm rot="744262" flipV="1">
            <a:off x="3442116" y="1074617"/>
            <a:ext cx="5141090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/>
          <p:cNvSpPr/>
          <p:nvPr/>
        </p:nvSpPr>
        <p:spPr>
          <a:xfrm rot="744262" flipV="1">
            <a:off x="3514943" y="2323120"/>
            <a:ext cx="4963727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/>
          <p:cNvSpPr/>
          <p:nvPr/>
        </p:nvSpPr>
        <p:spPr>
          <a:xfrm rot="744262" flipV="1">
            <a:off x="3496847" y="3499572"/>
            <a:ext cx="5110938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/>
          <p:cNvSpPr/>
          <p:nvPr/>
        </p:nvSpPr>
        <p:spPr>
          <a:xfrm rot="744262" flipV="1">
            <a:off x="3570799" y="4663559"/>
            <a:ext cx="4978446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 rot="752933">
            <a:off x="3722837" y="1148943"/>
            <a:ext cx="47235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Reduce Manual Intervention</a:t>
            </a:r>
          </a:p>
        </p:txBody>
      </p:sp>
      <p:sp>
        <p:nvSpPr>
          <p:cNvPr id="57" name="TextBox 56"/>
          <p:cNvSpPr txBox="1"/>
          <p:nvPr/>
        </p:nvSpPr>
        <p:spPr>
          <a:xfrm rot="752933">
            <a:off x="3950314" y="2378918"/>
            <a:ext cx="415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Real Time Updates</a:t>
            </a:r>
          </a:p>
        </p:txBody>
      </p:sp>
      <p:sp>
        <p:nvSpPr>
          <p:cNvPr id="58" name="TextBox 57"/>
          <p:cNvSpPr txBox="1"/>
          <p:nvPr/>
        </p:nvSpPr>
        <p:spPr>
          <a:xfrm rot="752933">
            <a:off x="3880760" y="3538586"/>
            <a:ext cx="428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Access Anywhere</a:t>
            </a:r>
          </a:p>
        </p:txBody>
      </p:sp>
      <p:sp>
        <p:nvSpPr>
          <p:cNvPr id="59" name="TextBox 58"/>
          <p:cNvSpPr txBox="1"/>
          <p:nvPr/>
        </p:nvSpPr>
        <p:spPr>
          <a:xfrm rot="752933">
            <a:off x="3909398" y="4758805"/>
            <a:ext cx="43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Generate Reports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577629" y="955944"/>
            <a:ext cx="2850659" cy="4625824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4555226" y="959803"/>
            <a:ext cx="2834640" cy="4624642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555858" y="959802"/>
            <a:ext cx="2814710" cy="4624643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3" name="swiping han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081" y="4804235"/>
            <a:ext cx="3204673" cy="6858000"/>
          </a:xfrm>
          <a:prstGeom prst="rect">
            <a:avLst/>
          </a:prstGeom>
        </p:spPr>
      </p:pic>
      <p:pic>
        <p:nvPicPr>
          <p:cNvPr id="64" name="swiping han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081" y="4805261"/>
            <a:ext cx="3204673" cy="6858000"/>
          </a:xfrm>
          <a:prstGeom prst="rect">
            <a:avLst/>
          </a:prstGeom>
        </p:spPr>
      </p:pic>
      <p:sp>
        <p:nvSpPr>
          <p:cNvPr id="39" name="calendar view"/>
          <p:cNvSpPr/>
          <p:nvPr/>
        </p:nvSpPr>
        <p:spPr bwMode="auto">
          <a:xfrm>
            <a:off x="4562834" y="1031158"/>
            <a:ext cx="2834640" cy="4534777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ogin"/>
          <p:cNvSpPr/>
          <p:nvPr/>
        </p:nvSpPr>
        <p:spPr bwMode="auto">
          <a:xfrm>
            <a:off x="4553879" y="976735"/>
            <a:ext cx="2834640" cy="461429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" name="swiping han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710" y="4804235"/>
            <a:ext cx="3204673" cy="6858000"/>
          </a:xfrm>
          <a:prstGeom prst="rect">
            <a:avLst/>
          </a:prstGeom>
        </p:spPr>
      </p:pic>
      <p:pic>
        <p:nvPicPr>
          <p:cNvPr id="69" name="swiping han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384" y="4804235"/>
            <a:ext cx="3204673" cy="6858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898732" y="1513652"/>
            <a:ext cx="10773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Delivered straight to your hand by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17276" y="4051572"/>
            <a:ext cx="10773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DEVOPS CAPABILITY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9272" y="1593826"/>
            <a:ext cx="10773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For more inquiries, please contact: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9272" y="4264787"/>
            <a:ext cx="10773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  <a:cs typeface="Calibri" panose="020F0502020204030204" pitchFamily="34" charset="0"/>
              </a:rPr>
              <a:t>PDC.DevOps.Support@accenture.com</a:t>
            </a:r>
          </a:p>
        </p:txBody>
      </p:sp>
    </p:spTree>
    <p:extLst>
      <p:ext uri="{BB962C8B-B14F-4D97-AF65-F5344CB8AC3E}">
        <p14:creationId xmlns:p14="http://schemas.microsoft.com/office/powerpoint/2010/main" val="19743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79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fill="hold" nodeType="withEffect" p14:presetBounceEnd="5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4.375E-6 -4.44444E-6 L -0.28697 -4.44444E-6 " pathEditMode="relative" rAng="0" ptsTypes="AA" p14:bounceEnd="5000">
                                          <p:cBhvr>
                                            <p:cTn id="8" dur="11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70833E-6 0.00555 L -0.25 0.00555 " pathEditMode="relative" rAng="0" ptsTypes="AA">
                                          <p:cBhvr>
                                            <p:cTn id="10" dur="11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2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4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04167E-6 4.07407E-6 L 1.04167E-6 -0.01598 " pathEditMode="relative" rAng="0" ptsTypes="AA">
                                          <p:cBhvr>
                                            <p:cTn id="20" dur="125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10"/>
                                        </p:animMotion>
                                        <p:animRot by="1500000">
                                          <p:cBhvr>
                                            <p:cTn id="21" dur="6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63" fill="hold">
                                              <p:stCondLst>
                                                <p:cond delay="63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3" dur="63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4" dur="63" fill="hold">
                                              <p:stCondLst>
                                                <p:cond delay="188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2000" decel="58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Motion origin="layout" path="M 4.58333E-6 -4.81481E-6 L -0.10026 -4.81481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8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3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0.28697 -4.44444E-6 L 0.3629 -4.44444E-6 " pathEditMode="relative" rAng="0" ptsTypes="AA">
                                          <p:cBhvr>
                                            <p:cTn id="57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decel="5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0.25 0.00555 L 0.38854 2.22222E-6 " pathEditMode="relative" rAng="0" ptsTypes="AA">
                                          <p:cBhvr>
                                            <p:cTn id="59" dur="1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927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2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5" presetClass="entr" presetSubtype="0" fill="hold" grpId="0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5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2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5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5" presetClass="entr" presetSubtype="0" fill="hold" grpId="0" nodeType="withEffect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5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2" fill="hold" grpId="0" nodeType="withEffect">
                                      <p:stCondLst>
                                        <p:cond delay="107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5" presetClass="entr" presetSubtype="0" fill="hold" grpId="0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5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3" presetClass="exit" presetSubtype="32" fill="hold" grpId="1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28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3" presetClass="exit" presetSubtype="32" fill="hold" grpId="1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1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3" presetClass="exit" presetSubtype="32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4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13" presetClass="exit" presetSubtype="32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7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3" presetClass="exit" presetSubtype="32" fill="hold" grpId="1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3" presetClass="exit" presetSubtype="32" fill="hold" grpId="1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3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3" presetClass="exit" presetSubtype="32" fill="hold" grpId="1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6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3" presetClass="exit" presetSubtype="32" fill="hold" grpId="1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9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grpId="1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animMotion origin="layout" path="M 2.5E-6 2.59259E-6 L -0.80313 -0.29584 " pathEditMode="relative" rAng="0" ptsTypes="AA">
                                          <p:cBhvr>
                                            <p:cTn id="15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156" y="-1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accel="50000" decel="50000" fill="hold" grpId="1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animMotion origin="layout" path="M 1.45833E-6 -4.44444E-6 L -0.7069 -0.25648 " pathEditMode="relative" rAng="0" ptsTypes="AA">
                                          <p:cBhvr>
                                            <p:cTn id="1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352" y="-12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35" presetClass="path" presetSubtype="0" accel="50000" decel="50000" fill="hold" grpId="1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Motion origin="layout" path="M 2.70833E-6 -1.48148E-6 L -0.84362 -0.30625 " pathEditMode="relative" rAng="0" ptsTypes="AA">
                                          <p:cBhvr>
                                            <p:cTn id="1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2188" y="-15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7" presetID="35" presetClass="path" presetSubtype="0" accel="50000" decel="50000" fill="hold" grpId="1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Motion origin="layout" path="M -8.33333E-7 -3.7037E-6 L -0.67396 -0.24814 " pathEditMode="relative" rAng="0" ptsTypes="AA">
                                          <p:cBhvr>
                                            <p:cTn id="15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698" y="-12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35" presetClass="path" presetSubtype="0" accel="50000" decel="50000" fill="hold" grpId="1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Motion origin="layout" path="M 3.75E-6 4.07407E-6 L -0.79766 -0.28473 " pathEditMode="relative" rAng="0" ptsTypes="AA">
                                          <p:cBhvr>
                                            <p:cTn id="1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883" y="-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35" presetClass="path" presetSubtype="0" accel="50000" decel="50000" fill="hold" grpId="1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Motion origin="layout" path="M 1.45833E-6 3.7037E-7 L -0.69753 -0.24907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883" y="-12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35" presetClass="path" presetSubtype="0" accel="50000" decel="50000" fill="hold" grpId="1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animMotion origin="layout" path="M 3.54167E-6 2.96296E-6 L -0.80248 -0.30718 " pathEditMode="relative" rAng="0" ptsTypes="AA">
                                          <p:cBhvr>
                                            <p:cTn id="1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130" y="-1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35" presetClass="path" presetSubtype="0" accel="50000" decel="50000" fill="hold" grpId="1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animMotion origin="layout" path="M -6.25E-7 3.33333E-6 L -0.68008 -0.26135 " pathEditMode="relative" rAng="0" ptsTypes="AA">
                                          <p:cBhvr>
                                            <p:cTn id="1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010" y="-1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35" presetClass="path" presetSubtype="0" accel="50000" decel="50000" fill="hold" nodeType="withEffect">
                                      <p:stCondLst>
                                        <p:cond delay="14500"/>
                                      </p:stCondLst>
                                      <p:childTnLst>
                                        <p:animMotion origin="layout" path="M 0.3629 -4.44444E-6 L -4.375E-6 -4.44444E-6 " pathEditMode="relative" rAng="0" ptsTypes="AA">
                                          <p:cBhvr>
                                            <p:cTn id="1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1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35" presetClass="path" presetSubtype="0" accel="50000" decel="50000" fill="hold" grpId="2" nodeType="withEffect">
                                      <p:stCondLst>
                                        <p:cond delay="14500"/>
                                      </p:stCondLst>
                                      <p:childTnLst>
                                        <p:animMotion origin="layout" path="M 0.38854 2.22222E-6 L 2.70833E-6 2.22222E-6 " pathEditMode="relative" rAng="0" ptsTypes="AA">
                                          <p:cBhvr>
                                            <p:cTn id="17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4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35" presetClass="path" presetSubtype="0" accel="42000" decel="58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-4.79167E-6 -2.96296E-6 L -0.08606 -2.96296E-6 " pathEditMode="relative" rAng="0" ptsTypes="AA">
                                          <p:cBhvr>
                                            <p:cTn id="1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10" presetClass="exit" presetSubtype="0" fill="hold" nodeType="withEffect">
                                      <p:stCondLst>
                                        <p:cond delay="15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2" presetClass="entr" presetSubtype="2" fill="hold" grpId="0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1" dur="1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35" presetClass="path" presetSubtype="0" accel="42000" decel="58000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Motion origin="layout" path="M -4.79167E-6 -4.44444E-6 L -0.08606 -4.44444E-6 " pathEditMode="relative" rAng="0" ptsTypes="AA">
                                          <p:cBhvr>
                                            <p:cTn id="18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0" presetClass="exit" presetSubtype="0" fill="hold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22" presetClass="entr" presetSubtype="2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2" dur="1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>
                                      <p:stCondLst>
                                        <p:cond delay="182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5" presetClass="path" presetSubtype="0" accel="42000" decel="5800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animMotion origin="layout" path="M 4.16667E-6 -2.96296E-6 L -0.08607 -2.96296E-6 " pathEditMode="relative" rAng="0" ptsTypes="AA">
                                          <p:cBhvr>
                                            <p:cTn id="19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8" presetID="10" presetClass="exit" presetSubtype="0" fill="hold" nodeType="withEffect">
                                      <p:stCondLst>
                                        <p:cond delay="18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2" fill="hold" grpId="0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3" dur="1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0" presetClass="entr" presetSubtype="0" fill="hold" nodeType="withEffect">
                                      <p:stCondLst>
                                        <p:cond delay="197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35" presetClass="path" presetSubtype="0" accel="42000" decel="58000" fill="hold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-2.70833E-6 -2.96296E-6 L -0.08606 -2.96296E-6 " pathEditMode="relative" rAng="0" ptsTypes="AA">
                                          <p:cBhvr>
                                            <p:cTn id="20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nodeType="withEffect">
                                      <p:stCondLst>
                                        <p:cond delay="20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2" presetClass="entr" presetSubtype="2" fill="hold" grpId="3" nodeType="withEffect">
                                      <p:stCondLst>
                                        <p:cond delay="205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4" dur="1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nodeType="withEffect">
                                      <p:stCondLst>
                                        <p:cond delay="212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35" presetClass="path" presetSubtype="0" accel="50000" decel="50000" fill="hold" nodeType="withEffect">
                                      <p:stCondLst>
                                        <p:cond delay="21500"/>
                                      </p:stCondLst>
                                      <p:childTnLst>
                                        <p:animMotion origin="layout" path="M -2.70833E-6 -2.96296E-6 L -0.07838 -2.96296E-6 " pathEditMode="relative" rAng="0" ptsTypes="AA">
                                          <p:cBhvr>
                                            <p:cTn id="21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0" presetID="10" presetClass="exit" presetSubtype="0" fill="hold" nodeType="withEffect">
                                      <p:stCondLst>
                                        <p:cond delay="21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2" presetClass="entr" presetSubtype="2" fill="hold" grpId="0" nodeType="withEffect">
                                      <p:stCondLst>
                                        <p:cond delay="2175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5" dur="1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22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8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0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241" presetID="1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3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244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3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54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35" presetClass="path" presetSubtype="0" accel="50000" decel="5000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0.01576 2.22222E-6 L -0.23424 2.22222E-6 " pathEditMode="relative" rAng="0" ptsTypes="AA">
                                          <p:cBhvr>
                                            <p:cTn id="262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10" presetClass="exit" presetSubtype="0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28250"/>
                                </p:stCondLst>
                                <p:childTnLst>
                                  <p:par>
                                    <p:cTn id="26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2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7" fill="hold">
                                <p:stCondLst>
                                  <p:cond delay="29750"/>
                                </p:stCondLst>
                                <p:childTnLst>
                                  <p:par>
                                    <p:cTn id="278" presetID="50" presetClass="exit" presetSubtype="0" accel="100000" fill="hold" grpId="1" nodeType="after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9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1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3" fill="hold">
                                <p:stCondLst>
                                  <p:cond delay="33000"/>
                                </p:stCondLst>
                                <p:childTnLst>
                                  <p:par>
                                    <p:cTn id="284" presetID="50" presetClass="exit" presetSubtype="0" accel="10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5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9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90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1" fill="hold">
                          <p:stCondLst>
                            <p:cond delay="0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9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" grpId="2" build="allAtOnce" animBg="1"/>
          <p:bldP spid="4" grpId="3" build="allAtOnce" animBg="1"/>
          <p:bldP spid="75" grpId="0" animBg="1"/>
          <p:bldP spid="75" grpId="1" animBg="1"/>
          <p:bldP spid="75" grpId="2" animBg="1"/>
          <p:bldP spid="75" grpId="3" animBg="1"/>
          <p:bldP spid="27" grpId="1" animBg="1"/>
          <p:bldP spid="27" grpId="2" animBg="1"/>
          <p:bldP spid="82" grpId="0" animBg="1"/>
          <p:bldP spid="82" grpId="1" animBg="1"/>
          <p:bldP spid="8" grpId="0"/>
          <p:bldP spid="8" grpId="1"/>
          <p:bldP spid="15" grpId="0" animBg="1"/>
          <p:bldP spid="15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/>
          <p:bldP spid="56" grpId="1"/>
          <p:bldP spid="57" grpId="0"/>
          <p:bldP spid="57" grpId="1"/>
          <p:bldP spid="58" grpId="0"/>
          <p:bldP spid="58" grpId="1"/>
          <p:bldP spid="59" grpId="0"/>
          <p:bldP spid="59" grpId="1"/>
          <p:bldP spid="60" grpId="0" animBg="1"/>
          <p:bldP spid="60" grpId="1" animBg="1"/>
          <p:bldP spid="62" grpId="0" animBg="1"/>
          <p:bldP spid="62" grpId="1" animBg="1"/>
          <p:bldP spid="61" grpId="0" animBg="1"/>
          <p:bldP spid="61" grpId="1" animBg="1"/>
          <p:bldP spid="39" grpId="3" animBg="1"/>
          <p:bldP spid="39" grpId="4" animBg="1"/>
          <p:bldP spid="67" grpId="0" animBg="1"/>
          <p:bldP spid="67" grpId="1" animBg="1"/>
          <p:bldP spid="40" grpId="0"/>
          <p:bldP spid="40" grpId="1"/>
          <p:bldP spid="40" grpId="2"/>
          <p:bldP spid="41" grpId="0"/>
          <p:bldP spid="41" grpId="1"/>
          <p:bldP spid="41" grpId="2"/>
          <p:bldP spid="42" grpId="0"/>
          <p:bldP spid="42" grpId="1"/>
          <p:bldP spid="43" grpId="0"/>
          <p:bldP spid="4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79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4.375E-6 -4.44444E-6 L -0.28697 -4.44444E-6 " pathEditMode="relative" rAng="0" ptsTypes="AA">
                                          <p:cBhvr>
                                            <p:cTn id="8" dur="11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70833E-6 0.00555 L -0.25 0.00555 " pathEditMode="relative" rAng="0" ptsTypes="AA">
                                          <p:cBhvr>
                                            <p:cTn id="10" dur="11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2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4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04167E-6 4.07407E-6 L 1.04167E-6 -0.01598 " pathEditMode="relative" rAng="0" ptsTypes="AA">
                                          <p:cBhvr>
                                            <p:cTn id="20" dur="125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10"/>
                                        </p:animMotion>
                                        <p:animRot by="1500000">
                                          <p:cBhvr>
                                            <p:cTn id="21" dur="6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63" fill="hold">
                                              <p:stCondLst>
                                                <p:cond delay="63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3" dur="63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4" dur="63" fill="hold">
                                              <p:stCondLst>
                                                <p:cond delay="188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2000" decel="58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Motion origin="layout" path="M 4.58333E-6 -4.81481E-6 L -0.10026 -4.81481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8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3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grpId="1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0.28697 -4.44444E-6 L 0.3629 -4.44444E-6 " pathEditMode="relative" rAng="0" ptsTypes="AA">
                                          <p:cBhvr>
                                            <p:cTn id="57" dur="1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decel="5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0.25 0.00555 L 0.38854 2.22222E-6 " pathEditMode="relative" rAng="0" ptsTypes="AA">
                                          <p:cBhvr>
                                            <p:cTn id="59" dur="1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927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2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5" presetClass="entr" presetSubtype="0" fill="hold" grpId="0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5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2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5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5" presetClass="entr" presetSubtype="0" fill="hold" grpId="0" nodeType="withEffect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5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2" fill="hold" grpId="0" nodeType="withEffect">
                                      <p:stCondLst>
                                        <p:cond delay="107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5" presetClass="entr" presetSubtype="0" fill="hold" grpId="0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5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3" presetClass="exit" presetSubtype="32" fill="hold" grpId="1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28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3" presetClass="exit" presetSubtype="32" fill="hold" grpId="1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1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3" presetClass="exit" presetSubtype="32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4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13" presetClass="exit" presetSubtype="32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37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3" presetClass="exit" presetSubtype="32" fill="hold" grpId="1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3" presetClass="exit" presetSubtype="32" fill="hold" grpId="1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3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3" presetClass="exit" presetSubtype="32" fill="hold" grpId="1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6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3" presetClass="exit" presetSubtype="32" fill="hold" grpId="1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animEffect transition="out" filter="plus(out)">
                                          <p:cBhvr>
                                            <p:cTn id="149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grpId="1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animMotion origin="layout" path="M 2.5E-6 2.59259E-6 L -0.80313 -0.29584 " pathEditMode="relative" rAng="0" ptsTypes="AA">
                                          <p:cBhvr>
                                            <p:cTn id="15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156" y="-1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accel="50000" decel="50000" fill="hold" grpId="1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animMotion origin="layout" path="M 1.45833E-6 -4.44444E-6 L -0.7069 -0.25648 " pathEditMode="relative" rAng="0" ptsTypes="AA">
                                          <p:cBhvr>
                                            <p:cTn id="1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352" y="-12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35" presetClass="path" presetSubtype="0" accel="50000" decel="50000" fill="hold" grpId="1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Motion origin="layout" path="M 2.70833E-6 -1.48148E-6 L -0.84362 -0.30625 " pathEditMode="relative" rAng="0" ptsTypes="AA">
                                          <p:cBhvr>
                                            <p:cTn id="1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2188" y="-15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7" presetID="35" presetClass="path" presetSubtype="0" accel="50000" decel="50000" fill="hold" grpId="1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Motion origin="layout" path="M -8.33333E-7 -3.7037E-6 L -0.67396 -0.24814 " pathEditMode="relative" rAng="0" ptsTypes="AA">
                                          <p:cBhvr>
                                            <p:cTn id="15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698" y="-12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35" presetClass="path" presetSubtype="0" accel="50000" decel="50000" fill="hold" grpId="1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Motion origin="layout" path="M 3.75E-6 4.07407E-6 L -0.79766 -0.28473 " pathEditMode="relative" rAng="0" ptsTypes="AA">
                                          <p:cBhvr>
                                            <p:cTn id="1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883" y="-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35" presetClass="path" presetSubtype="0" accel="50000" decel="50000" fill="hold" grpId="1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Motion origin="layout" path="M 1.45833E-6 3.7037E-7 L -0.69753 -0.24907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883" y="-12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35" presetClass="path" presetSubtype="0" accel="50000" decel="50000" fill="hold" grpId="1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animMotion origin="layout" path="M 3.54167E-6 2.96296E-6 L -0.80248 -0.30718 " pathEditMode="relative" rAng="0" ptsTypes="AA">
                                          <p:cBhvr>
                                            <p:cTn id="1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130" y="-1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35" presetClass="path" presetSubtype="0" accel="50000" decel="50000" fill="hold" grpId="1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animMotion origin="layout" path="M -6.25E-7 3.33333E-6 L -0.68008 -0.26135 " pathEditMode="relative" rAng="0" ptsTypes="AA">
                                          <p:cBhvr>
                                            <p:cTn id="1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010" y="-1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35" presetClass="path" presetSubtype="0" accel="50000" decel="50000" fill="hold" nodeType="withEffect">
                                      <p:stCondLst>
                                        <p:cond delay="14500"/>
                                      </p:stCondLst>
                                      <p:childTnLst>
                                        <p:animMotion origin="layout" path="M 0.3629 -4.44444E-6 L -4.375E-6 -4.44444E-6 " pathEditMode="relative" rAng="0" ptsTypes="AA">
                                          <p:cBhvr>
                                            <p:cTn id="1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1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35" presetClass="path" presetSubtype="0" accel="50000" decel="50000" fill="hold" grpId="2" nodeType="withEffect">
                                      <p:stCondLst>
                                        <p:cond delay="14500"/>
                                      </p:stCondLst>
                                      <p:childTnLst>
                                        <p:animMotion origin="layout" path="M 0.38854 2.22222E-6 L 2.70833E-6 2.22222E-6 " pathEditMode="relative" rAng="0" ptsTypes="AA">
                                          <p:cBhvr>
                                            <p:cTn id="17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4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35" presetClass="path" presetSubtype="0" accel="42000" decel="58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-4.79167E-6 -2.96296E-6 L -0.08606 -2.96296E-6 " pathEditMode="relative" rAng="0" ptsTypes="AA">
                                          <p:cBhvr>
                                            <p:cTn id="1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10" presetClass="exit" presetSubtype="0" fill="hold" nodeType="withEffect">
                                      <p:stCondLst>
                                        <p:cond delay="15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2" presetClass="entr" presetSubtype="2" fill="hold" grpId="0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1" dur="1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35" presetClass="path" presetSubtype="0" accel="42000" decel="58000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Motion origin="layout" path="M -4.79167E-6 -4.44444E-6 L -0.08606 -4.44444E-6 " pathEditMode="relative" rAng="0" ptsTypes="AA">
                                          <p:cBhvr>
                                            <p:cTn id="18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10" presetClass="exit" presetSubtype="0" fill="hold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22" presetClass="entr" presetSubtype="2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2" dur="1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>
                                      <p:stCondLst>
                                        <p:cond delay="182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5" presetClass="path" presetSubtype="0" accel="42000" decel="5800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animMotion origin="layout" path="M 4.16667E-6 -2.96296E-6 L -0.08607 -2.96296E-6 " pathEditMode="relative" rAng="0" ptsTypes="AA">
                                          <p:cBhvr>
                                            <p:cTn id="19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8" presetID="10" presetClass="exit" presetSubtype="0" fill="hold" nodeType="withEffect">
                                      <p:stCondLst>
                                        <p:cond delay="18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2" fill="hold" grpId="0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3" dur="1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0" presetClass="entr" presetSubtype="0" fill="hold" nodeType="withEffect">
                                      <p:stCondLst>
                                        <p:cond delay="197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35" presetClass="path" presetSubtype="0" accel="42000" decel="58000" fill="hold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-2.70833E-6 -2.96296E-6 L -0.08606 -2.96296E-6 " pathEditMode="relative" rAng="0" ptsTypes="AA">
                                          <p:cBhvr>
                                            <p:cTn id="20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nodeType="withEffect">
                                      <p:stCondLst>
                                        <p:cond delay="20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2" presetClass="entr" presetSubtype="2" fill="hold" grpId="3" nodeType="withEffect">
                                      <p:stCondLst>
                                        <p:cond delay="205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4" dur="1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nodeType="withEffect">
                                      <p:stCondLst>
                                        <p:cond delay="212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35" presetClass="path" presetSubtype="0" accel="50000" decel="50000" fill="hold" nodeType="withEffect">
                                      <p:stCondLst>
                                        <p:cond delay="21500"/>
                                      </p:stCondLst>
                                      <p:childTnLst>
                                        <p:animMotion origin="layout" path="M -2.70833E-6 -2.96296E-6 L -0.07838 -2.96296E-6 " pathEditMode="relative" rAng="0" ptsTypes="AA">
                                          <p:cBhvr>
                                            <p:cTn id="21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0" presetID="10" presetClass="exit" presetSubtype="0" fill="hold" nodeType="withEffect">
                                      <p:stCondLst>
                                        <p:cond delay="21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2" presetClass="entr" presetSubtype="2" fill="hold" grpId="0" nodeType="withEffect">
                                      <p:stCondLst>
                                        <p:cond delay="2175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5" dur="1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22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8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0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241" presetID="1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3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244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3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54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35" presetClass="path" presetSubtype="0" accel="50000" decel="5000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0.01576 2.22222E-6 L -0.23424 2.22222E-6 " pathEditMode="relative" rAng="0" ptsTypes="AA">
                                          <p:cBhvr>
                                            <p:cTn id="262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10" presetClass="exit" presetSubtype="0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28250"/>
                                </p:stCondLst>
                                <p:childTnLst>
                                  <p:par>
                                    <p:cTn id="26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2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7" fill="hold">
                                <p:stCondLst>
                                  <p:cond delay="29750"/>
                                </p:stCondLst>
                                <p:childTnLst>
                                  <p:par>
                                    <p:cTn id="278" presetID="50" presetClass="exit" presetSubtype="0" accel="100000" fill="hold" grpId="1" nodeType="after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9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1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3" fill="hold">
                                <p:stCondLst>
                                  <p:cond delay="33000"/>
                                </p:stCondLst>
                                <p:childTnLst>
                                  <p:par>
                                    <p:cTn id="284" presetID="50" presetClass="exit" presetSubtype="0" accel="10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5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9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290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1" fill="hold">
                          <p:stCondLst>
                            <p:cond delay="0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9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" grpId="2" build="allAtOnce" animBg="1"/>
          <p:bldP spid="4" grpId="3" build="allAtOnce" animBg="1"/>
          <p:bldP spid="75" grpId="0" animBg="1"/>
          <p:bldP spid="75" grpId="1" animBg="1"/>
          <p:bldP spid="75" grpId="2" animBg="1"/>
          <p:bldP spid="75" grpId="3" animBg="1"/>
          <p:bldP spid="27" grpId="1" animBg="1"/>
          <p:bldP spid="27" grpId="2" animBg="1"/>
          <p:bldP spid="82" grpId="0" animBg="1"/>
          <p:bldP spid="82" grpId="1" animBg="1"/>
          <p:bldP spid="8" grpId="0"/>
          <p:bldP spid="8" grpId="1"/>
          <p:bldP spid="15" grpId="0" animBg="1"/>
          <p:bldP spid="15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/>
          <p:bldP spid="56" grpId="1"/>
          <p:bldP spid="57" grpId="0"/>
          <p:bldP spid="57" grpId="1"/>
          <p:bldP spid="58" grpId="0"/>
          <p:bldP spid="58" grpId="1"/>
          <p:bldP spid="59" grpId="0"/>
          <p:bldP spid="59" grpId="1"/>
          <p:bldP spid="60" grpId="0" animBg="1"/>
          <p:bldP spid="60" grpId="1" animBg="1"/>
          <p:bldP spid="62" grpId="0" animBg="1"/>
          <p:bldP spid="62" grpId="1" animBg="1"/>
          <p:bldP spid="61" grpId="0" animBg="1"/>
          <p:bldP spid="61" grpId="1" animBg="1"/>
          <p:bldP spid="39" grpId="3" animBg="1"/>
          <p:bldP spid="39" grpId="4" animBg="1"/>
          <p:bldP spid="67" grpId="0" animBg="1"/>
          <p:bldP spid="67" grpId="1" animBg="1"/>
          <p:bldP spid="40" grpId="0"/>
          <p:bldP spid="40" grpId="1"/>
          <p:bldP spid="40" grpId="2"/>
          <p:bldP spid="41" grpId="0"/>
          <p:bldP spid="41" grpId="1"/>
          <p:bldP spid="41" grpId="2"/>
          <p:bldP spid="42" grpId="0"/>
          <p:bldP spid="42" grpId="1"/>
          <p:bldP spid="43" grpId="0"/>
          <p:bldP spid="43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rapezoid 43" hidden="1"/>
          <p:cNvSpPr/>
          <p:nvPr/>
        </p:nvSpPr>
        <p:spPr>
          <a:xfrm rot="11531902">
            <a:off x="3345973" y="2403864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apezoid 44" hidden="1"/>
          <p:cNvSpPr/>
          <p:nvPr/>
        </p:nvSpPr>
        <p:spPr>
          <a:xfrm rot="11531902">
            <a:off x="3338136" y="1165881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 hidden="1"/>
          <p:cNvSpPr/>
          <p:nvPr/>
        </p:nvSpPr>
        <p:spPr>
          <a:xfrm rot="11531902">
            <a:off x="3348245" y="4767206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 hidden="1"/>
          <p:cNvSpPr/>
          <p:nvPr/>
        </p:nvSpPr>
        <p:spPr>
          <a:xfrm rot="11531902">
            <a:off x="3340408" y="3556519"/>
            <a:ext cx="6373505" cy="682388"/>
          </a:xfrm>
          <a:prstGeom prst="trapezoid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erlay" hidden="1"/>
          <p:cNvSpPr/>
          <p:nvPr/>
        </p:nvSpPr>
        <p:spPr>
          <a:xfrm>
            <a:off x="2654" y="744121"/>
            <a:ext cx="12192000" cy="699223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 app" hidden="1"/>
          <p:cNvSpPr/>
          <p:nvPr/>
        </p:nvSpPr>
        <p:spPr>
          <a:xfrm>
            <a:off x="4015283" y="1531302"/>
            <a:ext cx="7937133" cy="1147848"/>
          </a:xfrm>
          <a:prstGeom prst="homePlate">
            <a:avLst>
              <a:gd name="adj" fmla="val 47622"/>
            </a:avLst>
          </a:prstGeom>
          <a:solidFill>
            <a:srgbClr val="F26EF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Go Schedule Android App</a:t>
            </a:r>
          </a:p>
        </p:txBody>
      </p:sp>
      <p:sp>
        <p:nvSpPr>
          <p:cNvPr id="75" name="Rectangle 74" hidden="1"/>
          <p:cNvSpPr/>
          <p:nvPr/>
        </p:nvSpPr>
        <p:spPr>
          <a:xfrm>
            <a:off x="5161513" y="5619213"/>
            <a:ext cx="1828800" cy="62878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lendar view" hidden="1"/>
          <p:cNvSpPr/>
          <p:nvPr/>
        </p:nvSpPr>
        <p:spPr bwMode="auto">
          <a:xfrm>
            <a:off x="1107791" y="1028886"/>
            <a:ext cx="2816352" cy="46177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erlay for text" hidden="1"/>
          <p:cNvSpPr/>
          <p:nvPr/>
        </p:nvSpPr>
        <p:spPr>
          <a:xfrm>
            <a:off x="4040022" y="2884856"/>
            <a:ext cx="7413293" cy="17035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wiping hand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56" y="4430967"/>
            <a:ext cx="3204673" cy="6858000"/>
          </a:xfrm>
          <a:prstGeom prst="rect">
            <a:avLst/>
          </a:prstGeom>
        </p:spPr>
      </p:pic>
      <p:sp>
        <p:nvSpPr>
          <p:cNvPr id="8" name="TextBox 7" hidden="1"/>
          <p:cNvSpPr txBox="1"/>
          <p:nvPr/>
        </p:nvSpPr>
        <p:spPr>
          <a:xfrm>
            <a:off x="4097172" y="2992840"/>
            <a:ext cx="7356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A mobile app which innovates the process of logging and approving of leaves, bringing it straight to your smart phones.</a:t>
            </a:r>
          </a:p>
        </p:txBody>
      </p:sp>
      <p:sp>
        <p:nvSpPr>
          <p:cNvPr id="15" name="Parallelogram 14" hidden="1"/>
          <p:cNvSpPr/>
          <p:nvPr/>
        </p:nvSpPr>
        <p:spPr>
          <a:xfrm rot="744262" flipV="1">
            <a:off x="3453490" y="1072343"/>
            <a:ext cx="5141090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 hidden="1"/>
          <p:cNvSpPr/>
          <p:nvPr/>
        </p:nvSpPr>
        <p:spPr>
          <a:xfrm rot="744262" flipV="1">
            <a:off x="3516296" y="2318275"/>
            <a:ext cx="4987676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 hidden="1"/>
          <p:cNvSpPr/>
          <p:nvPr/>
        </p:nvSpPr>
        <p:spPr>
          <a:xfrm rot="744262" flipV="1">
            <a:off x="3508401" y="3495636"/>
            <a:ext cx="5095469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 hidden="1"/>
          <p:cNvSpPr/>
          <p:nvPr/>
        </p:nvSpPr>
        <p:spPr>
          <a:xfrm rot="744262" flipV="1">
            <a:off x="3595846" y="4688354"/>
            <a:ext cx="4976338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 hidden="1"/>
          <p:cNvSpPr/>
          <p:nvPr/>
        </p:nvSpPr>
        <p:spPr>
          <a:xfrm rot="744262" flipV="1">
            <a:off x="3442116" y="1074617"/>
            <a:ext cx="5141090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 hidden="1"/>
          <p:cNvSpPr/>
          <p:nvPr/>
        </p:nvSpPr>
        <p:spPr>
          <a:xfrm rot="744262" flipV="1">
            <a:off x="3514943" y="2323120"/>
            <a:ext cx="4963727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 hidden="1"/>
          <p:cNvSpPr/>
          <p:nvPr/>
        </p:nvSpPr>
        <p:spPr>
          <a:xfrm rot="744262" flipV="1">
            <a:off x="3496847" y="3499572"/>
            <a:ext cx="5110938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 hidden="1"/>
          <p:cNvSpPr/>
          <p:nvPr/>
        </p:nvSpPr>
        <p:spPr>
          <a:xfrm rot="744262" flipV="1">
            <a:off x="3570799" y="4663559"/>
            <a:ext cx="4978446" cy="636013"/>
          </a:xfrm>
          <a:prstGeom prst="parallelogram">
            <a:avLst>
              <a:gd name="adj" fmla="val 279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 hidden="1"/>
          <p:cNvSpPr txBox="1"/>
          <p:nvPr/>
        </p:nvSpPr>
        <p:spPr>
          <a:xfrm rot="752933">
            <a:off x="3722837" y="1148943"/>
            <a:ext cx="47235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Reduce Manual Intervention</a:t>
            </a:r>
          </a:p>
        </p:txBody>
      </p:sp>
      <p:sp>
        <p:nvSpPr>
          <p:cNvPr id="57" name="TextBox 56" hidden="1"/>
          <p:cNvSpPr txBox="1"/>
          <p:nvPr/>
        </p:nvSpPr>
        <p:spPr>
          <a:xfrm rot="752933">
            <a:off x="3950314" y="2378918"/>
            <a:ext cx="415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Real Time Updates</a:t>
            </a:r>
          </a:p>
        </p:txBody>
      </p:sp>
      <p:sp>
        <p:nvSpPr>
          <p:cNvPr id="58" name="TextBox 57" hidden="1"/>
          <p:cNvSpPr txBox="1"/>
          <p:nvPr/>
        </p:nvSpPr>
        <p:spPr>
          <a:xfrm rot="752933">
            <a:off x="3880760" y="3538586"/>
            <a:ext cx="428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Access Anywhere</a:t>
            </a:r>
          </a:p>
        </p:txBody>
      </p:sp>
      <p:sp>
        <p:nvSpPr>
          <p:cNvPr id="59" name="TextBox 58" hidden="1"/>
          <p:cNvSpPr txBox="1"/>
          <p:nvPr/>
        </p:nvSpPr>
        <p:spPr>
          <a:xfrm rot="752933">
            <a:off x="3909398" y="4758805"/>
            <a:ext cx="43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Generate Reports</a:t>
            </a:r>
          </a:p>
        </p:txBody>
      </p:sp>
      <p:sp>
        <p:nvSpPr>
          <p:cNvPr id="60" name="Rectangle 59" hidden="1"/>
          <p:cNvSpPr/>
          <p:nvPr/>
        </p:nvSpPr>
        <p:spPr bwMode="auto">
          <a:xfrm>
            <a:off x="4577629" y="955944"/>
            <a:ext cx="2850659" cy="462582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 hidden="1"/>
          <p:cNvSpPr/>
          <p:nvPr/>
        </p:nvSpPr>
        <p:spPr bwMode="auto">
          <a:xfrm>
            <a:off x="4555226" y="959803"/>
            <a:ext cx="2834640" cy="46246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 hidden="1"/>
          <p:cNvSpPr/>
          <p:nvPr/>
        </p:nvSpPr>
        <p:spPr bwMode="auto">
          <a:xfrm>
            <a:off x="4555858" y="959802"/>
            <a:ext cx="2814710" cy="462464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3" name="swiping hand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81" y="4804235"/>
            <a:ext cx="3204673" cy="6858000"/>
          </a:xfrm>
          <a:prstGeom prst="rect">
            <a:avLst/>
          </a:prstGeom>
        </p:spPr>
      </p:pic>
      <p:pic>
        <p:nvPicPr>
          <p:cNvPr id="64" name="swiping hand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81" y="4805261"/>
            <a:ext cx="3204673" cy="6858000"/>
          </a:xfrm>
          <a:prstGeom prst="rect">
            <a:avLst/>
          </a:prstGeom>
        </p:spPr>
      </p:pic>
      <p:sp>
        <p:nvSpPr>
          <p:cNvPr id="39" name="calendar view" hidden="1"/>
          <p:cNvSpPr/>
          <p:nvPr/>
        </p:nvSpPr>
        <p:spPr bwMode="auto">
          <a:xfrm>
            <a:off x="4562834" y="1031158"/>
            <a:ext cx="2834640" cy="453477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ogin" hidden="1"/>
          <p:cNvSpPr/>
          <p:nvPr/>
        </p:nvSpPr>
        <p:spPr bwMode="auto">
          <a:xfrm>
            <a:off x="4553879" y="976735"/>
            <a:ext cx="2834640" cy="461429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" name="swiping hand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10" y="4804235"/>
            <a:ext cx="3204673" cy="6858000"/>
          </a:xfrm>
          <a:prstGeom prst="rect">
            <a:avLst/>
          </a:prstGeom>
        </p:spPr>
      </p:pic>
      <p:pic>
        <p:nvPicPr>
          <p:cNvPr id="69" name="swiping hand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84" y="4804235"/>
            <a:ext cx="320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000">
        <p:zoom dir="in"/>
      </p:transition>
    </mc:Choice>
    <mc:Fallback>
      <p:transition advClick="0" advTm="3000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0.00555 L -0.25 0.0055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04167E-6 4.07407E-6 L 1.04167E-6 -0.01598 " pathEditMode="relative" rAng="0" ptsTypes="AA">
                                      <p:cBhvr>
                                        <p:cTn id="16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"/>
                                    </p:animMotion>
                                    <p:animRot by="1500000">
                                      <p:cBhvr>
                                        <p:cTn id="17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42000" decel="58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4.58333E-6 -4.81481E-6 L -0.10026 -4.8148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1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25 0.00555 L 0.38854 2.22222E-6 " pathEditMode="relative" rAng="0" ptsTypes="AA">
                                      <p:cBhvr>
                                        <p:cTn id="53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27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5" presetClass="entr" presetSubtype="0" fill="hold" grpId="0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3" presetClass="exit" presetSubtype="32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22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3" presetClass="exit" presetSubtype="32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2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3" presetClass="exit" presetSubtype="32" fill="hold" grpId="1" nodeType="withEffect">
                                  <p:stCondLst>
                                    <p:cond delay="1225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2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3" presetClass="exit" presetSubtype="32" fill="hold" grpId="1" nodeType="withEffect">
                                  <p:stCondLst>
                                    <p:cond delay="1225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3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3" presetClass="exit" presetSubtype="32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34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3" presetClass="exit" presetSubtype="32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3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3" presetClass="exit" presetSubtype="3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4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3" presetClass="exit" presetSubtype="3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4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13250"/>
                                  </p:stCondLst>
                                  <p:childTnLst>
                                    <p:animMotion origin="layout" path="M 2.5E-6 2.59259E-6 L -0.80313 -0.2958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56" y="-14792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1" nodeType="withEffect">
                                  <p:stCondLst>
                                    <p:cond delay="13250"/>
                                  </p:stCondLst>
                                  <p:childTnLst>
                                    <p:animMotion origin="layout" path="M 1.45833E-6 -4.44444E-6 L -0.7069 -0.25648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52" y="-1282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2.70833E-6 -1.48148E-6 L -0.84362 -0.30625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88" y="-15324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-8.33333E-7 -3.7037E-6 L -0.67396 -0.24814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98" y="-1240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3.75E-6 4.07407E-6 L -0.79766 -0.28473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83" y="-1423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35" presetClass="path" presetSubtype="0" accel="50000" decel="5000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1.45833E-6 3.7037E-7 L -0.69753 -0.24907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83" y="-12454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14250"/>
                                  </p:stCondLst>
                                  <p:childTnLst>
                                    <p:animMotion origin="layout" path="M 3.54167E-6 2.96296E-6 L -0.80248 -0.30718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30" y="-1537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5" presetClass="path" presetSubtype="0" accel="50000" decel="50000" fill="hold" grpId="1" nodeType="withEffect">
                                  <p:stCondLst>
                                    <p:cond delay="14250"/>
                                  </p:stCondLst>
                                  <p:childTnLst>
                                    <p:animMotion origin="layout" path="M -6.25E-7 3.33333E-6 L -0.68008 -0.26135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10" y="-13079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grpId="2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0.38854 2.22222E-6 L 2.70833E-6 2.22222E-6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7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5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5" presetClass="path" presetSubtype="0" accel="42000" decel="5800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animMotion origin="layout" path="M -4.79167E-6 -2.96296E-6 L -0.08606 -2.96296E-6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1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6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5" presetClass="path" presetSubtype="0" accel="42000" decel="5800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Motion origin="layout" path="M -4.79167E-6 -4.44444E-6 L -0.08606 -4.44444E-6 " pathEditMode="relative" rAng="0" ptsTypes="AA">
                                      <p:cBhvr>
                                        <p:cTn id="1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ntr" presetSubtype="2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18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5" presetClass="path" presetSubtype="0" accel="42000" decel="58000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animMotion origin="layout" path="M 4.16667E-6 -2.96296E-6 L -0.08607 -2.96296E-6 " pathEditMode="relative" rAng="0" ptsTypes="AA">
                                      <p:cBhvr>
                                        <p:cTn id="1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1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19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5" presetClass="path" presetSubtype="0" accel="42000" decel="58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2.70833E-6 -2.96296E-6 L -0.08606 -2.96296E-6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2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ntr" presetSubtype="2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2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5" presetClass="path" presetSubtype="0" accel="50000" decel="50000" fill="hold" nodeType="withEffect">
                                  <p:stCondLst>
                                    <p:cond delay="21500"/>
                                  </p:stCondLst>
                                  <p:childTnLst>
                                    <p:animMotion origin="layout" path="M -2.70833E-6 -2.96296E-6 L -0.07838 -2.96296E-6 " pathEditMode="relative" rAng="0" ptsTypes="AA">
                                      <p:cBhvr>
                                        <p:cTn id="2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2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2" fill="hold" grpId="0" nodeType="withEffect">
                                  <p:stCondLst>
                                    <p:cond delay="21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3750"/>
                            </p:stCondLst>
                            <p:childTnLst>
                              <p:par>
                                <p:cTn id="2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" grpId="0" build="allAtOnce" animBg="1"/>
      <p:bldP spid="4" grpId="1" build="allAtOnce" animBg="1"/>
      <p:bldP spid="75" grpId="0" animBg="1"/>
      <p:bldP spid="75" grpId="1" animBg="1"/>
      <p:bldP spid="75" grpId="2" animBg="1"/>
      <p:bldP spid="75" grpId="3" animBg="1"/>
      <p:bldP spid="27" grpId="0" animBg="1"/>
      <p:bldP spid="27" grpId="1" animBg="1"/>
      <p:bldP spid="82" grpId="0" animBg="1"/>
      <p:bldP spid="82" grpId="1" animBg="1"/>
      <p:bldP spid="8" grpId="0"/>
      <p:bldP spid="8" grpId="1"/>
      <p:bldP spid="15" grpId="0" animBg="1"/>
      <p:bldP spid="15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 animBg="1"/>
      <p:bldP spid="60" grpId="1" animBg="1"/>
      <p:bldP spid="62" grpId="0" animBg="1"/>
      <p:bldP spid="62" grpId="1" animBg="1"/>
      <p:bldP spid="61" grpId="0" animBg="1"/>
      <p:bldP spid="61" grpId="1" animBg="1"/>
      <p:bldP spid="39" grpId="0" animBg="1"/>
      <p:bldP spid="39" grpId="1" animBg="1"/>
      <p:bldP spid="67" grpId="0" animBg="1"/>
      <p:bldP spid="67" grpId="1" animBg="1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696</TotalTime>
  <Words>109</Words>
  <Application>Microsoft Office PowerPoint</Application>
  <PresentationFormat>Widescreen</PresentationFormat>
  <Paragraphs>30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Adobe Heiti Std R</vt:lpstr>
      <vt:lpstr>Arial</vt:lpstr>
      <vt:lpstr>Calibri</vt:lpstr>
      <vt:lpstr>Century Gothic</vt:lpstr>
      <vt:lpstr>Tw Cen MT Condensed Extra Bold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zette</dc:creator>
  <cp:lastModifiedBy>zette</cp:lastModifiedBy>
  <cp:revision>77</cp:revision>
  <dcterms:created xsi:type="dcterms:W3CDTF">2016-10-19T03:52:42Z</dcterms:created>
  <dcterms:modified xsi:type="dcterms:W3CDTF">2016-10-20T00:40:56Z</dcterms:modified>
</cp:coreProperties>
</file>